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57" r:id="rId5"/>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pos="281">
          <p15:clr>
            <a:srgbClr val="A4A3A4"/>
          </p15:clr>
        </p15:guide>
        <p15:guide id="8" pos="273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28" autoAdjust="0"/>
    <p:restoredTop sz="94694" autoAdjust="0"/>
  </p:normalViewPr>
  <p:slideViewPr>
    <p:cSldViewPr snapToGrid="0" snapToObjects="1" showGuides="1">
      <p:cViewPr>
        <p:scale>
          <a:sx n="23" d="100"/>
          <a:sy n="23" d="100"/>
        </p:scale>
        <p:origin x="2728" y="480"/>
      </p:cViewPr>
      <p:guideLst>
        <p:guide orient="horz" pos="3318"/>
        <p:guide orient="horz" pos="288"/>
        <p:guide orient="horz" pos="20160"/>
        <p:guide orient="horz"/>
        <p:guide pos="581"/>
        <p:guide pos="27069"/>
        <p:guide pos="281"/>
        <p:guide pos="27369"/>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1/7/21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1/7/21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48845" y="6378481"/>
            <a:ext cx="10048874"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40906"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422043"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422043" y="6378481"/>
            <a:ext cx="10047018"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422043"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422043" y="15011402"/>
            <a:ext cx="10052050"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422043"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422043" y="26433446"/>
            <a:ext cx="10052050"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48845" y="6378481"/>
            <a:ext cx="10048874"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40906"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422043"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422043" y="6378481"/>
            <a:ext cx="10047018"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422043"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422043" y="15011402"/>
            <a:ext cx="10052050"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422043"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422043" y="26433446"/>
            <a:ext cx="10052050"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86175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6">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 name="Rounded Rectangle 1"/>
          <p:cNvSpPr/>
          <p:nvPr userDrawn="1"/>
        </p:nvSpPr>
        <p:spPr>
          <a:xfrm>
            <a:off x="446073" y="5475145"/>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428937" y="5475142"/>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411801" y="5475143"/>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3394664" y="5475144"/>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ounded Rectangle 470"/>
          <p:cNvSpPr/>
          <p:nvPr userDrawn="1"/>
        </p:nvSpPr>
        <p:spPr>
          <a:xfrm>
            <a:off x="0" y="0"/>
            <a:ext cx="43891200" cy="4800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4" name="Straight Connector 1493"/>
          <p:cNvCxnSpPr/>
          <p:nvPr userDrawn="1"/>
        </p:nvCxnSpPr>
        <p:spPr>
          <a:xfrm>
            <a:off x="0" y="4800600"/>
            <a:ext cx="438912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60" name="Text Box 14"/>
          <p:cNvSpPr txBox="1">
            <a:spLocks noChangeArrowheads="1"/>
          </p:cNvSpPr>
          <p:nvPr userDrawn="1"/>
        </p:nvSpPr>
        <p:spPr bwMode="auto">
          <a:xfrm>
            <a:off x="1484177" y="32124583"/>
            <a:ext cx="2514600" cy="37958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12" name="Table 11">
            <a:extLst>
              <a:ext uri="{FF2B5EF4-FFF2-40B4-BE49-F238E27FC236}">
                <a16:creationId xmlns:a16="http://schemas.microsoft.com/office/drawing/2014/main" id="{5853C5EF-E4BB-F340-81DE-BC0D180C98F0}"/>
              </a:ext>
            </a:extLst>
          </p:cNvPr>
          <p:cNvGraphicFramePr>
            <a:graphicFrameLocks noGrp="1"/>
          </p:cNvGraphicFramePr>
          <p:nvPr userDrawn="1">
            <p:extLst>
              <p:ext uri="{D42A27DB-BD31-4B8C-83A1-F6EECF244321}">
                <p14:modId xmlns:p14="http://schemas.microsoft.com/office/powerpoint/2010/main" val="1168356651"/>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standard screen size (4:3 Ratio) virtual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Virtual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Standard Size</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(4:3 Ratio)</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FFC000"/>
                          </a:solidFill>
                          <a:latin typeface="Arial" panose="020B0604020202020204" pitchFamily="34" charset="0"/>
                          <a:cs typeface="Arial" panose="020B0604020202020204" pitchFamily="34" charset="0"/>
                        </a:rPr>
                        <a:t>36 tall x 48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B48421A9-6B7F-B34C-9186-79B92814771E}"/>
              </a:ext>
            </a:extLst>
          </p:cNvPr>
          <p:cNvGraphicFramePr>
            <a:graphicFrameLocks noGrp="1"/>
          </p:cNvGraphicFramePr>
          <p:nvPr userDrawn="1">
            <p:extLst>
              <p:ext uri="{D42A27DB-BD31-4B8C-83A1-F6EECF244321}">
                <p14:modId xmlns:p14="http://schemas.microsoft.com/office/powerpoint/2010/main" val="141159618"/>
              </p:ext>
            </p:extLst>
          </p:nvPr>
        </p:nvGraphicFramePr>
        <p:xfrm>
          <a:off x="44635119" y="14098"/>
          <a:ext cx="9619281" cy="32847657"/>
        </p:xfrm>
        <a:graphic>
          <a:graphicData uri="http://schemas.openxmlformats.org/drawingml/2006/table">
            <a:tbl>
              <a:tblPr firstRow="1" bandRow="1">
                <a:tableStyleId>{5C22544A-7EE6-4342-B048-85BDC9FD1C3A}</a:tableStyleId>
              </a:tblPr>
              <a:tblGrid>
                <a:gridCol w="3585856">
                  <a:extLst>
                    <a:ext uri="{9D8B030D-6E8A-4147-A177-3AD203B41FA5}">
                      <a16:colId xmlns:a16="http://schemas.microsoft.com/office/drawing/2014/main" val="20000"/>
                    </a:ext>
                  </a:extLst>
                </a:gridCol>
                <a:gridCol w="1199648">
                  <a:extLst>
                    <a:ext uri="{9D8B030D-6E8A-4147-A177-3AD203B41FA5}">
                      <a16:colId xmlns:a16="http://schemas.microsoft.com/office/drawing/2014/main" val="997673227"/>
                    </a:ext>
                  </a:extLst>
                </a:gridCol>
                <a:gridCol w="4833777">
                  <a:extLst>
                    <a:ext uri="{9D8B030D-6E8A-4147-A177-3AD203B41FA5}">
                      <a16:colId xmlns:a16="http://schemas.microsoft.com/office/drawing/2014/main" val="4164475170"/>
                    </a:ext>
                  </a:extLst>
                </a:gridCol>
              </a:tblGrid>
              <a:tr h="129623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76923">
                <a:tc gridSpan="3">
                  <a:txBody>
                    <a:bodyPr/>
                    <a:lstStyle/>
                    <a:p>
                      <a:pPr algn="l"/>
                      <a:r>
                        <a:rPr lang="en-US" sz="2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854805">
                <a:tc gridSpan="3">
                  <a:txBody>
                    <a:bodyPr/>
                    <a:lstStyle/>
                    <a:p>
                      <a:r>
                        <a:rPr lang="en-US" sz="29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8600"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5361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91719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672668">
                <a:tc gridSpan="2">
                  <a:txBody>
                    <a:bodyPr/>
                    <a:lstStyle/>
                    <a:p>
                      <a:r>
                        <a:rPr lang="en-US" sz="2900" b="1" dirty="0">
                          <a:solidFill>
                            <a:srgbClr val="FFC000"/>
                          </a:solidFill>
                          <a:latin typeface="Arial" panose="020B0604020202020204" pitchFamily="34" charset="0"/>
                          <a:cs typeface="Arial" panose="020B0604020202020204" pitchFamily="34" charset="0"/>
                        </a:rPr>
                        <a:t>How to</a:t>
                      </a:r>
                      <a:r>
                        <a:rPr lang="en-US" sz="2900" b="1" baseline="0" dirty="0">
                          <a:solidFill>
                            <a:srgbClr val="FFC000"/>
                          </a:solidFill>
                          <a:latin typeface="Arial" panose="020B0604020202020204" pitchFamily="34" charset="0"/>
                          <a:cs typeface="Arial" panose="020B0604020202020204" pitchFamily="34" charset="0"/>
                        </a:rPr>
                        <a:t> preview your poster prior to presenting</a:t>
                      </a:r>
                      <a:endParaRPr lang="en-US" sz="29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86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17437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80734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Publish, present virtually, share, and discuss!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Submit your poster and add it to the Research Poster Virtual Library.</a:t>
                      </a:r>
                      <a:br>
                        <a:rPr lang="en-US" sz="2400" b="0" noProof="0" dirty="0">
                          <a:solidFill>
                            <a:srgbClr val="FFC000"/>
                          </a:solidFill>
                          <a:latin typeface="Arial"/>
                          <a:cs typeface="Arial"/>
                        </a:rPr>
                      </a:br>
                      <a:br>
                        <a:rPr lang="en-US" sz="2400" b="0" noProof="0" dirty="0">
                          <a:solidFill>
                            <a:srgbClr val="FFC000"/>
                          </a:solidFill>
                          <a:latin typeface="Arial"/>
                          <a:cs typeface="Arial"/>
                        </a:rPr>
                      </a:br>
                      <a:r>
                        <a:rPr lang="en-US" sz="2400" b="1" noProof="0" dirty="0">
                          <a:solidFill>
                            <a:srgbClr val="FFC000"/>
                          </a:solidFill>
                          <a:latin typeface="Arial"/>
                          <a:cs typeface="Arial"/>
                        </a:rPr>
                        <a:t>Continuous global reach</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Share your research with thousands of students, educators, scientists, and researchers from all over the United States and the World.</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Full-featured poster showcase included</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Convenience for presenter groups and conference coordinators </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Published posters can easily be presented at virtual conferences. Perfect solution for organizers of meetings and conferences.</a:t>
                      </a:r>
                      <a:br>
                        <a:rPr lang="en-US" sz="2400" b="0" noProof="0" dirty="0">
                          <a:solidFill>
                            <a:srgbClr val="FFC000"/>
                          </a:solidFill>
                          <a:latin typeface="Arial"/>
                          <a:cs typeface="Arial"/>
                        </a:rPr>
                      </a:b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https://</a:t>
                      </a:r>
                      <a:r>
                        <a:rPr lang="en-US" sz="2900" b="1" noProof="0" dirty="0" err="1">
                          <a:solidFill>
                            <a:srgbClr val="FFC000"/>
                          </a:solidFill>
                          <a:latin typeface="Arial"/>
                          <a:cs typeface="Arial"/>
                        </a:rPr>
                        <a:t>www.PosterPresentations.com</a:t>
                      </a:r>
                      <a:r>
                        <a:rPr lang="en-US" sz="2900" b="1" noProof="0" dirty="0">
                          <a:solidFill>
                            <a:srgbClr val="FFC000"/>
                          </a:solidFill>
                          <a:latin typeface="Arial"/>
                          <a:cs typeface="Arial"/>
                        </a:rPr>
                        <a:t>/research</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1" noProof="0" dirty="0">
                        <a:solidFill>
                          <a:srgbClr val="FFC000"/>
                        </a:solidFill>
                        <a:latin typeface="Arial"/>
                        <a:cs typeface="Arial"/>
                      </a:endParaRPr>
                    </a:p>
                  </a:txBody>
                  <a:tcPr marL="182880" marT="137160">
                    <a:solidFill>
                      <a:srgbClr val="00336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8051497"/>
                  </a:ext>
                </a:extLst>
              </a:tr>
              <a:tr h="1176075">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500444">
                <a:tc>
                  <a:txBody>
                    <a:bodyPr/>
                    <a:lstStyle/>
                    <a:p>
                      <a:pPr>
                        <a:lnSpc>
                          <a:spcPts val="2600"/>
                        </a:lnSpc>
                      </a:pPr>
                      <a:r>
                        <a:rPr lang="en-US" sz="2100" dirty="0">
                          <a:solidFill>
                            <a:schemeClr val="bg1">
                              <a:lumMod val="85000"/>
                            </a:schemeClr>
                          </a:solidFill>
                          <a:latin typeface="Arial"/>
                          <a:cs typeface="Arial"/>
                        </a:rPr>
                        <a:t>© 2020</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6">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 name="Rounded Rectangle 1"/>
          <p:cNvSpPr/>
          <p:nvPr userDrawn="1"/>
        </p:nvSpPr>
        <p:spPr>
          <a:xfrm>
            <a:off x="446073" y="5475145"/>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428937" y="5475142"/>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411801" y="5475143"/>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3394664" y="5475144"/>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ounded Rectangle 470"/>
          <p:cNvSpPr/>
          <p:nvPr userDrawn="1"/>
        </p:nvSpPr>
        <p:spPr>
          <a:xfrm>
            <a:off x="0" y="0"/>
            <a:ext cx="43891200" cy="4800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4" name="Straight Connector 1493"/>
          <p:cNvCxnSpPr/>
          <p:nvPr userDrawn="1"/>
        </p:nvCxnSpPr>
        <p:spPr>
          <a:xfrm>
            <a:off x="0" y="4800600"/>
            <a:ext cx="438912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60" name="Text Box 14"/>
          <p:cNvSpPr txBox="1">
            <a:spLocks noChangeArrowheads="1"/>
          </p:cNvSpPr>
          <p:nvPr userDrawn="1"/>
        </p:nvSpPr>
        <p:spPr bwMode="auto">
          <a:xfrm>
            <a:off x="1484177" y="32124583"/>
            <a:ext cx="2514600" cy="37958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2837582451"/>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6">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userDrawn="1"/>
        </p:nvSpPr>
        <p:spPr>
          <a:xfrm>
            <a:off x="29382628" y="5392017"/>
            <a:ext cx="13577436"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5156882" y="5370818"/>
            <a:ext cx="13577436"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931136" y="5413216"/>
            <a:ext cx="13577436"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userDrawn="1"/>
        </p:nvSpPr>
        <p:spPr>
          <a:xfrm>
            <a:off x="0" y="0"/>
            <a:ext cx="43891200" cy="4800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p:nvPr userDrawn="1"/>
        </p:nvCxnSpPr>
        <p:spPr>
          <a:xfrm>
            <a:off x="0" y="4800600"/>
            <a:ext cx="438912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0" name="Text Box 14"/>
          <p:cNvSpPr txBox="1">
            <a:spLocks noChangeArrowheads="1"/>
          </p:cNvSpPr>
          <p:nvPr userDrawn="1"/>
        </p:nvSpPr>
        <p:spPr bwMode="auto">
          <a:xfrm>
            <a:off x="1484177" y="32124583"/>
            <a:ext cx="2514600" cy="37958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12" name="Table 11">
            <a:extLst>
              <a:ext uri="{FF2B5EF4-FFF2-40B4-BE49-F238E27FC236}">
                <a16:creationId xmlns:a16="http://schemas.microsoft.com/office/drawing/2014/main" id="{DF5ECDCD-6D98-834F-9896-7A201F3A5584}"/>
              </a:ext>
            </a:extLst>
          </p:cNvPr>
          <p:cNvGraphicFramePr>
            <a:graphicFrameLocks noGrp="1"/>
          </p:cNvGraphicFramePr>
          <p:nvPr userDrawn="1">
            <p:extLst>
              <p:ext uri="{D42A27DB-BD31-4B8C-83A1-F6EECF244321}">
                <p14:modId xmlns:p14="http://schemas.microsoft.com/office/powerpoint/2010/main" val="1350566771"/>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standard screen size (4:3 Ratio) virtual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Virtual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Standard Size</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(4:3 Ratio)</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FFC000"/>
                          </a:solidFill>
                          <a:latin typeface="Arial" panose="020B0604020202020204" pitchFamily="34" charset="0"/>
                          <a:cs typeface="Arial" panose="020B0604020202020204" pitchFamily="34" charset="0"/>
                        </a:rPr>
                        <a:t>36 tall x 48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80C9B9F3-A7E5-954B-9D93-2CC6157318C1}"/>
              </a:ext>
            </a:extLst>
          </p:cNvPr>
          <p:cNvGraphicFramePr>
            <a:graphicFrameLocks noGrp="1"/>
          </p:cNvGraphicFramePr>
          <p:nvPr userDrawn="1">
            <p:extLst>
              <p:ext uri="{D42A27DB-BD31-4B8C-83A1-F6EECF244321}">
                <p14:modId xmlns:p14="http://schemas.microsoft.com/office/powerpoint/2010/main" val="141159618"/>
              </p:ext>
            </p:extLst>
          </p:nvPr>
        </p:nvGraphicFramePr>
        <p:xfrm>
          <a:off x="44635119" y="14098"/>
          <a:ext cx="9619281" cy="32847657"/>
        </p:xfrm>
        <a:graphic>
          <a:graphicData uri="http://schemas.openxmlformats.org/drawingml/2006/table">
            <a:tbl>
              <a:tblPr firstRow="1" bandRow="1">
                <a:tableStyleId>{5C22544A-7EE6-4342-B048-85BDC9FD1C3A}</a:tableStyleId>
              </a:tblPr>
              <a:tblGrid>
                <a:gridCol w="3585856">
                  <a:extLst>
                    <a:ext uri="{9D8B030D-6E8A-4147-A177-3AD203B41FA5}">
                      <a16:colId xmlns:a16="http://schemas.microsoft.com/office/drawing/2014/main" val="20000"/>
                    </a:ext>
                  </a:extLst>
                </a:gridCol>
                <a:gridCol w="1199648">
                  <a:extLst>
                    <a:ext uri="{9D8B030D-6E8A-4147-A177-3AD203B41FA5}">
                      <a16:colId xmlns:a16="http://schemas.microsoft.com/office/drawing/2014/main" val="997673227"/>
                    </a:ext>
                  </a:extLst>
                </a:gridCol>
                <a:gridCol w="4833777">
                  <a:extLst>
                    <a:ext uri="{9D8B030D-6E8A-4147-A177-3AD203B41FA5}">
                      <a16:colId xmlns:a16="http://schemas.microsoft.com/office/drawing/2014/main" val="4164475170"/>
                    </a:ext>
                  </a:extLst>
                </a:gridCol>
              </a:tblGrid>
              <a:tr h="129623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76923">
                <a:tc gridSpan="3">
                  <a:txBody>
                    <a:bodyPr/>
                    <a:lstStyle/>
                    <a:p>
                      <a:pPr algn="l"/>
                      <a:r>
                        <a:rPr lang="en-US" sz="2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854805">
                <a:tc gridSpan="3">
                  <a:txBody>
                    <a:bodyPr/>
                    <a:lstStyle/>
                    <a:p>
                      <a:r>
                        <a:rPr lang="en-US" sz="29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8600"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5361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91719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672668">
                <a:tc gridSpan="2">
                  <a:txBody>
                    <a:bodyPr/>
                    <a:lstStyle/>
                    <a:p>
                      <a:r>
                        <a:rPr lang="en-US" sz="2900" b="1" dirty="0">
                          <a:solidFill>
                            <a:srgbClr val="FFC000"/>
                          </a:solidFill>
                          <a:latin typeface="Arial" panose="020B0604020202020204" pitchFamily="34" charset="0"/>
                          <a:cs typeface="Arial" panose="020B0604020202020204" pitchFamily="34" charset="0"/>
                        </a:rPr>
                        <a:t>How to</a:t>
                      </a:r>
                      <a:r>
                        <a:rPr lang="en-US" sz="2900" b="1" baseline="0" dirty="0">
                          <a:solidFill>
                            <a:srgbClr val="FFC000"/>
                          </a:solidFill>
                          <a:latin typeface="Arial" panose="020B0604020202020204" pitchFamily="34" charset="0"/>
                          <a:cs typeface="Arial" panose="020B0604020202020204" pitchFamily="34" charset="0"/>
                        </a:rPr>
                        <a:t> preview your poster prior to presenting</a:t>
                      </a:r>
                      <a:endParaRPr lang="en-US" sz="29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86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17437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80734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Publish, present virtually, share, and discuss!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Submit your poster and add it to the Research Poster Virtual Library.</a:t>
                      </a:r>
                      <a:br>
                        <a:rPr lang="en-US" sz="2400" b="0" noProof="0" dirty="0">
                          <a:solidFill>
                            <a:srgbClr val="FFC000"/>
                          </a:solidFill>
                          <a:latin typeface="Arial"/>
                          <a:cs typeface="Arial"/>
                        </a:rPr>
                      </a:br>
                      <a:br>
                        <a:rPr lang="en-US" sz="2400" b="0" noProof="0" dirty="0">
                          <a:solidFill>
                            <a:srgbClr val="FFC000"/>
                          </a:solidFill>
                          <a:latin typeface="Arial"/>
                          <a:cs typeface="Arial"/>
                        </a:rPr>
                      </a:br>
                      <a:r>
                        <a:rPr lang="en-US" sz="2400" b="1" noProof="0" dirty="0">
                          <a:solidFill>
                            <a:srgbClr val="FFC000"/>
                          </a:solidFill>
                          <a:latin typeface="Arial"/>
                          <a:cs typeface="Arial"/>
                        </a:rPr>
                        <a:t>Continuous global reach</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Share your research with thousands of students, educators, scientists, and researchers from all over the United States and the World.</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Full-featured poster showcase included</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Convenience for presenter groups and conference coordinators </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Published posters can easily be presented at virtual conferences. Perfect solution for organizers of meetings and conferences.</a:t>
                      </a:r>
                      <a:br>
                        <a:rPr lang="en-US" sz="2400" b="0" noProof="0" dirty="0">
                          <a:solidFill>
                            <a:srgbClr val="FFC000"/>
                          </a:solidFill>
                          <a:latin typeface="Arial"/>
                          <a:cs typeface="Arial"/>
                        </a:rPr>
                      </a:b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https://</a:t>
                      </a:r>
                      <a:r>
                        <a:rPr lang="en-US" sz="2900" b="1" noProof="0" dirty="0" err="1">
                          <a:solidFill>
                            <a:srgbClr val="FFC000"/>
                          </a:solidFill>
                          <a:latin typeface="Arial"/>
                          <a:cs typeface="Arial"/>
                        </a:rPr>
                        <a:t>www.PosterPresentations.com</a:t>
                      </a:r>
                      <a:r>
                        <a:rPr lang="en-US" sz="2900" b="1" noProof="0" dirty="0">
                          <a:solidFill>
                            <a:srgbClr val="FFC000"/>
                          </a:solidFill>
                          <a:latin typeface="Arial"/>
                          <a:cs typeface="Arial"/>
                        </a:rPr>
                        <a:t>/research</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1" noProof="0" dirty="0">
                        <a:solidFill>
                          <a:srgbClr val="FFC000"/>
                        </a:solidFill>
                        <a:latin typeface="Arial"/>
                        <a:cs typeface="Arial"/>
                      </a:endParaRPr>
                    </a:p>
                  </a:txBody>
                  <a:tcPr marL="182880" marT="137160">
                    <a:solidFill>
                      <a:srgbClr val="00336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8051497"/>
                  </a:ext>
                </a:extLst>
              </a:tr>
              <a:tr h="1176075">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500444">
                <a:tc>
                  <a:txBody>
                    <a:bodyPr/>
                    <a:lstStyle/>
                    <a:p>
                      <a:pPr>
                        <a:lnSpc>
                          <a:spcPts val="2600"/>
                        </a:lnSpc>
                      </a:pPr>
                      <a:r>
                        <a:rPr lang="en-US" sz="2100" dirty="0">
                          <a:solidFill>
                            <a:schemeClr val="bg1">
                              <a:lumMod val="85000"/>
                            </a:schemeClr>
                          </a:solidFill>
                          <a:latin typeface="Arial"/>
                          <a:cs typeface="Arial"/>
                        </a:rPr>
                        <a:t>© 2020</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6">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5" name="Rounded Rectangle 34"/>
          <p:cNvSpPr/>
          <p:nvPr userDrawn="1"/>
        </p:nvSpPr>
        <p:spPr>
          <a:xfrm>
            <a:off x="789907" y="5392017"/>
            <a:ext cx="42170157"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userDrawn="1"/>
        </p:nvSpPr>
        <p:spPr>
          <a:xfrm>
            <a:off x="0" y="0"/>
            <a:ext cx="43891200" cy="4800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a:off x="0" y="4800600"/>
            <a:ext cx="438912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38" name="Text Box 14"/>
          <p:cNvSpPr txBox="1">
            <a:spLocks noChangeArrowheads="1"/>
          </p:cNvSpPr>
          <p:nvPr userDrawn="1"/>
        </p:nvSpPr>
        <p:spPr bwMode="auto">
          <a:xfrm>
            <a:off x="1484177" y="32124583"/>
            <a:ext cx="2514600" cy="37958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9" name="Table 8">
            <a:extLst>
              <a:ext uri="{FF2B5EF4-FFF2-40B4-BE49-F238E27FC236}">
                <a16:creationId xmlns:a16="http://schemas.microsoft.com/office/drawing/2014/main" id="{5FFA557F-EFA3-454D-B53D-ED8AEC084E53}"/>
              </a:ext>
            </a:extLst>
          </p:cNvPr>
          <p:cNvGraphicFramePr>
            <a:graphicFrameLocks noGrp="1"/>
          </p:cNvGraphicFramePr>
          <p:nvPr userDrawn="1">
            <p:extLst>
              <p:ext uri="{D42A27DB-BD31-4B8C-83A1-F6EECF244321}">
                <p14:modId xmlns:p14="http://schemas.microsoft.com/office/powerpoint/2010/main" val="1350566771"/>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standard screen size (4:3 Ratio) virtual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Virtual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Standard Size</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(4:3 Ratio)</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FFC000"/>
                          </a:solidFill>
                          <a:latin typeface="Arial" panose="020B0604020202020204" pitchFamily="34" charset="0"/>
                          <a:cs typeface="Arial" panose="020B0604020202020204" pitchFamily="34" charset="0"/>
                        </a:rPr>
                        <a:t>36 tall x 48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8" name="Table 7">
            <a:extLst>
              <a:ext uri="{FF2B5EF4-FFF2-40B4-BE49-F238E27FC236}">
                <a16:creationId xmlns:a16="http://schemas.microsoft.com/office/drawing/2014/main" id="{482EBD36-814D-2B4F-8DB9-59119BDB4BA8}"/>
              </a:ext>
            </a:extLst>
          </p:cNvPr>
          <p:cNvGraphicFramePr>
            <a:graphicFrameLocks noGrp="1"/>
          </p:cNvGraphicFramePr>
          <p:nvPr userDrawn="1">
            <p:extLst>
              <p:ext uri="{D42A27DB-BD31-4B8C-83A1-F6EECF244321}">
                <p14:modId xmlns:p14="http://schemas.microsoft.com/office/powerpoint/2010/main" val="141159618"/>
              </p:ext>
            </p:extLst>
          </p:nvPr>
        </p:nvGraphicFramePr>
        <p:xfrm>
          <a:off x="44635119" y="14098"/>
          <a:ext cx="9619281" cy="32847657"/>
        </p:xfrm>
        <a:graphic>
          <a:graphicData uri="http://schemas.openxmlformats.org/drawingml/2006/table">
            <a:tbl>
              <a:tblPr firstRow="1" bandRow="1">
                <a:tableStyleId>{5C22544A-7EE6-4342-B048-85BDC9FD1C3A}</a:tableStyleId>
              </a:tblPr>
              <a:tblGrid>
                <a:gridCol w="3585856">
                  <a:extLst>
                    <a:ext uri="{9D8B030D-6E8A-4147-A177-3AD203B41FA5}">
                      <a16:colId xmlns:a16="http://schemas.microsoft.com/office/drawing/2014/main" val="20000"/>
                    </a:ext>
                  </a:extLst>
                </a:gridCol>
                <a:gridCol w="1199648">
                  <a:extLst>
                    <a:ext uri="{9D8B030D-6E8A-4147-A177-3AD203B41FA5}">
                      <a16:colId xmlns:a16="http://schemas.microsoft.com/office/drawing/2014/main" val="997673227"/>
                    </a:ext>
                  </a:extLst>
                </a:gridCol>
                <a:gridCol w="4833777">
                  <a:extLst>
                    <a:ext uri="{9D8B030D-6E8A-4147-A177-3AD203B41FA5}">
                      <a16:colId xmlns:a16="http://schemas.microsoft.com/office/drawing/2014/main" val="4164475170"/>
                    </a:ext>
                  </a:extLst>
                </a:gridCol>
              </a:tblGrid>
              <a:tr h="129623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76923">
                <a:tc gridSpan="3">
                  <a:txBody>
                    <a:bodyPr/>
                    <a:lstStyle/>
                    <a:p>
                      <a:pPr algn="l"/>
                      <a:r>
                        <a:rPr lang="en-US" sz="2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854805">
                <a:tc gridSpan="3">
                  <a:txBody>
                    <a:bodyPr/>
                    <a:lstStyle/>
                    <a:p>
                      <a:r>
                        <a:rPr lang="en-US" sz="29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8600"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5361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91719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672668">
                <a:tc gridSpan="2">
                  <a:txBody>
                    <a:bodyPr/>
                    <a:lstStyle/>
                    <a:p>
                      <a:r>
                        <a:rPr lang="en-US" sz="2900" b="1" dirty="0">
                          <a:solidFill>
                            <a:srgbClr val="FFC000"/>
                          </a:solidFill>
                          <a:latin typeface="Arial" panose="020B0604020202020204" pitchFamily="34" charset="0"/>
                          <a:cs typeface="Arial" panose="020B0604020202020204" pitchFamily="34" charset="0"/>
                        </a:rPr>
                        <a:t>How to</a:t>
                      </a:r>
                      <a:r>
                        <a:rPr lang="en-US" sz="2900" b="1" baseline="0" dirty="0">
                          <a:solidFill>
                            <a:srgbClr val="FFC000"/>
                          </a:solidFill>
                          <a:latin typeface="Arial" panose="020B0604020202020204" pitchFamily="34" charset="0"/>
                          <a:cs typeface="Arial" panose="020B0604020202020204" pitchFamily="34" charset="0"/>
                        </a:rPr>
                        <a:t> preview your poster prior to presenting</a:t>
                      </a:r>
                      <a:endParaRPr lang="en-US" sz="29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86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17437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80734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Publish, present virtually, share, and discuss!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Submit your poster and add it to the Research Poster Virtual Library.</a:t>
                      </a:r>
                      <a:br>
                        <a:rPr lang="en-US" sz="2400" b="0" noProof="0" dirty="0">
                          <a:solidFill>
                            <a:srgbClr val="FFC000"/>
                          </a:solidFill>
                          <a:latin typeface="Arial"/>
                          <a:cs typeface="Arial"/>
                        </a:rPr>
                      </a:br>
                      <a:br>
                        <a:rPr lang="en-US" sz="2400" b="0" noProof="0" dirty="0">
                          <a:solidFill>
                            <a:srgbClr val="FFC000"/>
                          </a:solidFill>
                          <a:latin typeface="Arial"/>
                          <a:cs typeface="Arial"/>
                        </a:rPr>
                      </a:br>
                      <a:r>
                        <a:rPr lang="en-US" sz="2400" b="1" noProof="0" dirty="0">
                          <a:solidFill>
                            <a:srgbClr val="FFC000"/>
                          </a:solidFill>
                          <a:latin typeface="Arial"/>
                          <a:cs typeface="Arial"/>
                        </a:rPr>
                        <a:t>Continuous global reach</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Share your research with thousands of students, educators, scientists, and researchers from all over the United States and the World.</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Full-featured poster showcase included</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Convenience for presenter groups and conference coordinators </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Published posters can easily be presented at virtual conferences. Perfect solution for organizers of meetings and conferences.</a:t>
                      </a:r>
                      <a:br>
                        <a:rPr lang="en-US" sz="2400" b="0" noProof="0" dirty="0">
                          <a:solidFill>
                            <a:srgbClr val="FFC000"/>
                          </a:solidFill>
                          <a:latin typeface="Arial"/>
                          <a:cs typeface="Arial"/>
                        </a:rPr>
                      </a:b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https://</a:t>
                      </a:r>
                      <a:r>
                        <a:rPr lang="en-US" sz="2900" b="1" noProof="0" dirty="0" err="1">
                          <a:solidFill>
                            <a:srgbClr val="FFC000"/>
                          </a:solidFill>
                          <a:latin typeface="Arial"/>
                          <a:cs typeface="Arial"/>
                        </a:rPr>
                        <a:t>www.PosterPresentations.com</a:t>
                      </a:r>
                      <a:r>
                        <a:rPr lang="en-US" sz="2900" b="1" noProof="0" dirty="0">
                          <a:solidFill>
                            <a:srgbClr val="FFC000"/>
                          </a:solidFill>
                          <a:latin typeface="Arial"/>
                          <a:cs typeface="Arial"/>
                        </a:rPr>
                        <a:t>/research</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1" noProof="0" dirty="0">
                        <a:solidFill>
                          <a:srgbClr val="FFC000"/>
                        </a:solidFill>
                        <a:latin typeface="Arial"/>
                        <a:cs typeface="Arial"/>
                      </a:endParaRPr>
                    </a:p>
                  </a:txBody>
                  <a:tcPr marL="182880" marT="137160">
                    <a:solidFill>
                      <a:srgbClr val="00336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8051497"/>
                  </a:ext>
                </a:extLst>
              </a:tr>
              <a:tr h="1176075">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500444">
                <a:tc>
                  <a:txBody>
                    <a:bodyPr/>
                    <a:lstStyle/>
                    <a:p>
                      <a:pPr>
                        <a:lnSpc>
                          <a:spcPts val="2600"/>
                        </a:lnSpc>
                      </a:pPr>
                      <a:r>
                        <a:rPr lang="en-US" sz="2100" dirty="0">
                          <a:solidFill>
                            <a:schemeClr val="bg1">
                              <a:lumMod val="85000"/>
                            </a:schemeClr>
                          </a:solidFill>
                          <a:latin typeface="Arial"/>
                          <a:cs typeface="Arial"/>
                        </a:rPr>
                        <a:t>© 2020</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20"/>
          </p:nvPr>
        </p:nvSpPr>
        <p:spPr/>
        <p:txBody>
          <a:bodyPr/>
          <a:lstStyle/>
          <a:p>
            <a:endParaRPr lang="en-US"/>
          </a:p>
        </p:txBody>
      </p:sp>
      <p:sp>
        <p:nvSpPr>
          <p:cNvPr id="5" name="Text Placeholder 4"/>
          <p:cNvSpPr>
            <a:spLocks noGrp="1"/>
          </p:cNvSpPr>
          <p:nvPr>
            <p:ph type="body" sz="quarter" idx="21"/>
          </p:nvPr>
        </p:nvSpPr>
        <p:spPr/>
        <p:txBody>
          <a:bodyPr/>
          <a:lstStyle/>
          <a:p>
            <a:endParaRPr lang="en-US"/>
          </a:p>
        </p:txBody>
      </p:sp>
      <p:sp>
        <p:nvSpPr>
          <p:cNvPr id="6" name="Text Placeholder 5"/>
          <p:cNvSpPr>
            <a:spLocks noGrp="1"/>
          </p:cNvSpPr>
          <p:nvPr>
            <p:ph type="body" sz="quarter" idx="22"/>
          </p:nvPr>
        </p:nvSpPr>
        <p:spPr/>
        <p:txBody>
          <a:bodyPr/>
          <a:lstStyle/>
          <a:p>
            <a:endParaRPr lang="en-US"/>
          </a:p>
        </p:txBody>
      </p:sp>
      <p:sp>
        <p:nvSpPr>
          <p:cNvPr id="7" name="Text Placeholder 6"/>
          <p:cNvSpPr>
            <a:spLocks noGrp="1"/>
          </p:cNvSpPr>
          <p:nvPr>
            <p:ph type="body" sz="quarter" idx="23"/>
          </p:nvPr>
        </p:nvSpPr>
        <p:spPr/>
        <p:txBody>
          <a:bodyPr/>
          <a:lstStyle/>
          <a:p>
            <a:endParaRPr lang="en-US"/>
          </a:p>
        </p:txBody>
      </p:sp>
      <p:sp>
        <p:nvSpPr>
          <p:cNvPr id="8" name="Text Placeholder 7"/>
          <p:cNvSpPr>
            <a:spLocks noGrp="1"/>
          </p:cNvSpPr>
          <p:nvPr>
            <p:ph type="body" sz="quarter" idx="24"/>
          </p:nvPr>
        </p:nvSpPr>
        <p:spPr/>
        <p:txBody>
          <a:bodyPr/>
          <a:lstStyle/>
          <a:p>
            <a:endParaRPr lang="en-US"/>
          </a:p>
        </p:txBody>
      </p:sp>
      <p:sp>
        <p:nvSpPr>
          <p:cNvPr id="9" name="Text Placeholder 8"/>
          <p:cNvSpPr>
            <a:spLocks noGrp="1"/>
          </p:cNvSpPr>
          <p:nvPr>
            <p:ph type="body" sz="quarter" idx="25"/>
          </p:nvPr>
        </p:nvSpPr>
        <p:spPr/>
        <p:txBody>
          <a:bodyPr/>
          <a:lstStyle/>
          <a:p>
            <a:endParaRPr lang="en-US"/>
          </a:p>
        </p:txBody>
      </p:sp>
      <p:sp>
        <p:nvSpPr>
          <p:cNvPr id="10" name="Text Placeholder 9"/>
          <p:cNvSpPr>
            <a:spLocks noGrp="1"/>
          </p:cNvSpPr>
          <p:nvPr>
            <p:ph type="body" sz="quarter" idx="26"/>
          </p:nvPr>
        </p:nvSpPr>
        <p:spPr/>
        <p:txBody>
          <a:bodyPr/>
          <a:lstStyle/>
          <a:p>
            <a:endParaRPr lang="en-US"/>
          </a:p>
        </p:txBody>
      </p:sp>
      <p:sp>
        <p:nvSpPr>
          <p:cNvPr id="11" name="Text Placeholder 10"/>
          <p:cNvSpPr>
            <a:spLocks noGrp="1"/>
          </p:cNvSpPr>
          <p:nvPr>
            <p:ph type="body" sz="quarter" idx="27"/>
          </p:nvPr>
        </p:nvSpPr>
        <p:spPr/>
        <p:txBody>
          <a:bodyPr/>
          <a:lstStyle/>
          <a:p>
            <a:endParaRPr lang="en-US"/>
          </a:p>
        </p:txBody>
      </p:sp>
      <p:sp>
        <p:nvSpPr>
          <p:cNvPr id="12" name="Text Placeholder 11"/>
          <p:cNvSpPr>
            <a:spLocks noGrp="1"/>
          </p:cNvSpPr>
          <p:nvPr>
            <p:ph type="body" sz="quarter" idx="28"/>
          </p:nvPr>
        </p:nvSpPr>
        <p:spPr/>
        <p:txBody>
          <a:bodyPr/>
          <a:lstStyle/>
          <a:p>
            <a:endParaRPr lang="en-US"/>
          </a:p>
        </p:txBody>
      </p:sp>
      <p:sp>
        <p:nvSpPr>
          <p:cNvPr id="13" name="Text Placeholder 12"/>
          <p:cNvSpPr>
            <a:spLocks noGrp="1"/>
          </p:cNvSpPr>
          <p:nvPr>
            <p:ph type="body" sz="quarter" idx="29"/>
          </p:nvPr>
        </p:nvSpPr>
        <p:spPr/>
        <p:txBody>
          <a:bodyPr/>
          <a:lstStyle/>
          <a:p>
            <a:endParaRPr lang="en-US"/>
          </a:p>
        </p:txBody>
      </p:sp>
      <p:sp>
        <p:nvSpPr>
          <p:cNvPr id="14" name="Text Placeholder 13"/>
          <p:cNvSpPr>
            <a:spLocks noGrp="1"/>
          </p:cNvSpPr>
          <p:nvPr>
            <p:ph type="body" sz="quarter" idx="30"/>
          </p:nvPr>
        </p:nvSpPr>
        <p:spPr/>
        <p:txBody>
          <a:bodyPr/>
          <a:lstStyle/>
          <a:p>
            <a:endParaRPr lang="en-US"/>
          </a:p>
        </p:txBody>
      </p:sp>
      <p:sp>
        <p:nvSpPr>
          <p:cNvPr id="15" name="Text Placeholder 14"/>
          <p:cNvSpPr>
            <a:spLocks noGrp="1"/>
          </p:cNvSpPr>
          <p:nvPr>
            <p:ph type="body" sz="quarter" idx="96"/>
          </p:nvPr>
        </p:nvSpPr>
        <p:spPr/>
        <p:txBody>
          <a:bodyPr/>
          <a:lstStyle/>
          <a:p>
            <a:endParaRPr lang="en-US"/>
          </a:p>
        </p:txBody>
      </p:sp>
      <p:sp>
        <p:nvSpPr>
          <p:cNvPr id="16" name="Text Placeholder 15"/>
          <p:cNvSpPr>
            <a:spLocks noGrp="1"/>
          </p:cNvSpPr>
          <p:nvPr>
            <p:ph type="body" sz="quarter" idx="150"/>
          </p:nvPr>
        </p:nvSpPr>
        <p:spPr/>
        <p:txBody>
          <a:bodyPr/>
          <a:lstStyle/>
          <a:p>
            <a:endParaRPr lang="en-US"/>
          </a:p>
        </p:txBody>
      </p:sp>
      <p:sp>
        <p:nvSpPr>
          <p:cNvPr id="17" name="Text Placeholder 16"/>
          <p:cNvSpPr>
            <a:spLocks noGrp="1"/>
          </p:cNvSpPr>
          <p:nvPr>
            <p:ph type="body" sz="quarter" idx="151"/>
          </p:nvPr>
        </p:nvSpPr>
        <p:spPr/>
        <p:txBody>
          <a:bodyPr>
            <a:normAutofit lnSpcReduction="10000"/>
          </a:bodyPr>
          <a:lstStyle/>
          <a:p>
            <a:endParaRPr lang="en-US"/>
          </a:p>
        </p:txBody>
      </p:sp>
      <p:sp>
        <p:nvSpPr>
          <p:cNvPr id="18" name="Text Placeholder 17"/>
          <p:cNvSpPr>
            <a:spLocks noGrp="1"/>
          </p:cNvSpPr>
          <p:nvPr>
            <p:ph type="body" sz="quarter" idx="153"/>
          </p:nvPr>
        </p:nvSpPr>
        <p:spPr/>
        <p:txBody>
          <a:bodyPr>
            <a:normAutofit/>
          </a:bodyPr>
          <a:lstStyle/>
          <a:p>
            <a:endParaRPr lang="en-US"/>
          </a:p>
        </p:txBody>
      </p:sp>
    </p:spTree>
    <p:extLst>
      <p:ext uri="{BB962C8B-B14F-4D97-AF65-F5344CB8AC3E}">
        <p14:creationId xmlns:p14="http://schemas.microsoft.com/office/powerpoint/2010/main" val="224315920"/>
      </p:ext>
    </p:extLst>
  </p:cSld>
  <p:clrMapOvr>
    <a:masterClrMapping/>
  </p:clrMapOvr>
</p:sld>
</file>

<file path=ppt/theme/theme1.xml><?xml version="1.0" encoding="utf-8"?>
<a:theme xmlns:a="http://schemas.openxmlformats.org/drawingml/2006/main" name="36x48-Template-Newfield">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 4 Column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3 Column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1369</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36x48-Template-Newfield</vt:lpstr>
      <vt:lpstr>Without Quick Guides - 4 Columns</vt:lpstr>
      <vt:lpstr>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Liesl Robinson</cp:lastModifiedBy>
  <cp:revision>79</cp:revision>
  <dcterms:created xsi:type="dcterms:W3CDTF">2012-02-03T19:11:35Z</dcterms:created>
  <dcterms:modified xsi:type="dcterms:W3CDTF">2021-01-07T18:25:41Z</dcterms:modified>
</cp:coreProperties>
</file>